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71" r:id="rId13"/>
    <p:sldId id="270" r:id="rId14"/>
    <p:sldId id="265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03"/>
  </p:normalViewPr>
  <p:slideViewPr>
    <p:cSldViewPr snapToGrid="0" snapToObjects="1" showGuides="1">
      <p:cViewPr varScale="1">
        <p:scale>
          <a:sx n="119" d="100"/>
          <a:sy n="119" d="100"/>
        </p:scale>
        <p:origin x="216" y="264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D40E2-AC81-5442-ACC4-65952978EACB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4979F-E9F6-8D47-9598-286D36B2B31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3560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Temperature records were acquired every 20 minutes, between December 2012 and July 2014, using a HOBO Pendant® Temperature Data Logger UA-002. The data loggers were installed underwater by SCUBA divers and anchored to the rocky reef with epoxy at 5 m and 12 m depth, in the islands, and at 22 m depth in the submerged reefs. Due to equipment loss, some depths are missing for specific sites. 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4979F-E9F6-8D47-9598-286D36B2B31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816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4979F-E9F6-8D47-9598-286D36B2B31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59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4979F-E9F6-8D47-9598-286D36B2B31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84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FE2-EB28-F4A9-D95B-01F91554A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F1BA8-3FB6-E1A6-D2B5-6CFE1B453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1C332-2155-517B-AB84-EB663289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958A7-8EB3-73E6-45ED-D8C0C026E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D00C3-1FED-AB17-9876-D23A19C2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747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9CD0-068C-8ED8-2ED3-93879A25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5E8ED-4061-B5A6-D2BD-04A95BD2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0363A-DE79-64EF-CF7E-145DDB61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468D5-2BA1-7F59-82DC-C487C87E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7E528-5459-4069-E2BA-3920E41F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173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D471D-B16C-1BEA-753E-20D5F6E79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AFC5C-514F-E11B-6DC4-571B23E1B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96F49-3A18-4116-4C3B-541A194B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5AFA2-D90C-8799-D002-47789BFE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C5DB-7CD9-DC0F-675B-AD6EEAF3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384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8BE8-C764-1B94-470A-8600D1D7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8F876-D1FF-15FC-3AF8-453198F4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0F9F1-E31D-5782-899F-976C9673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A5C17-3B44-BAE9-DD3E-B0822E3E3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1394-FF66-6ED7-4E6C-06E1EB7E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02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FCF3-BC01-BD22-98E4-5F2AAA20B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CD522-88E1-70D3-8E98-50A4489CB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DE242-A094-85FC-7157-9F2FF40B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99D38-9F40-03FD-3C93-61F0BBB6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D52C8-8EC0-0778-BEE4-FB6C2CAD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429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1096-842C-94DB-506E-4411EDF4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FBD30-704B-8904-9F8B-BF77519C0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3A8CE-B9F4-BE03-C560-74D32A5F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D854F-E157-F592-5329-54E9FC530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3C1D-0CC1-2D69-4B42-31B96A68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3ECBC-D2A7-5696-3B9E-13AFA9A6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321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D9C8-FFE4-F077-A353-1BE9AFCA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29526-B056-80C4-05EB-570DED6F7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4A53D-DDCE-A672-174D-56CD3F120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58C96-970C-0444-3635-5CC988BBA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B73A6-B36A-6641-E8A5-B5BA39653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C3116-5107-2A79-052A-FC70B608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D3F572-D3DE-F088-4642-51133A9C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A8E48-457F-010E-A822-75DE1DED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078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8D03-10CB-0356-E039-AF7247D0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5E51A-8463-1C29-EED7-23C74FC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B2177-BB5E-D20B-1D98-16C4D1F2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84DBE-ED97-AF6C-5E2F-F09B79A8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2516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376DF-5C72-039F-7C14-2F19EE2F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35ABC-19DE-2F6F-63D6-96FF1FB5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A5231-0015-9E41-4C21-547FFD7F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437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8B55B-A39A-9C4B-7909-C9AC84FB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D7FC3-A680-0B8C-C719-38428AB46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613FD-14D0-CAA8-6956-4AB73FA9F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1C51C-23F8-7DF8-11F7-8F32D2FB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5CFF4-0C31-C100-C766-A16BCBE2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FB6C3-8168-3348-96BB-A164311A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699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17E2-62C2-BD3F-E9E3-A7800B94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37F583-411C-2B61-13E6-196B47EC7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00C42-7DAC-81E0-D4EE-B4257D7D1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D2D14-22C1-DBBD-FE52-3A8B3144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D1E34-0B5A-3D53-D96C-3AD52A0A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C70B4-9A00-80C3-45C9-17E7A10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383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3C9FB-0561-6AEC-BDAF-9CB0D645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447D4-0FA5-4336-4F7E-0D3BB8EF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EE53C-8956-F906-48DB-0C4A2A582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85D-ACA0-D647-8043-65675235CD51}" type="datetimeFigureOut">
              <a:rPr lang="en-DE" smtClean="0"/>
              <a:t>01.07.22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C3CFF-63A3-BF3A-CF0D-F15843091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D4640-B159-0D20-B716-606F101AE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181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s://doi.org/10.17882/6212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2DB94E6E-3848-D638-3A8C-5C9B6AE5B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890465-5B23-8A2D-88EE-8D7E54ADE5C1}"/>
              </a:ext>
            </a:extLst>
          </p:cNvPr>
          <p:cNvSpPr txBox="1">
            <a:spLocks/>
          </p:cNvSpPr>
          <p:nvPr/>
        </p:nvSpPr>
        <p:spPr>
          <a:xfrm>
            <a:off x="6096000" y="492207"/>
            <a:ext cx="6094476" cy="255800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Bootcamp </a:t>
            </a:r>
          </a:p>
          <a:p>
            <a:pPr algn="ctr"/>
            <a:r>
              <a:rPr lang="en-DE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Final Project</a:t>
            </a:r>
          </a:p>
          <a:p>
            <a:pPr algn="ctr"/>
            <a:br>
              <a:rPr lang="en-DE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GB" sz="4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</a:t>
            </a:r>
            <a:r>
              <a:rPr lang="en-GB" sz="4800" dirty="0">
                <a:solidFill>
                  <a:srgbClr val="FF2600"/>
                </a:solidFill>
              </a:rPr>
              <a:t>hot</a:t>
            </a:r>
            <a:r>
              <a:rPr lang="en-GB" sz="4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is the water?</a:t>
            </a:r>
            <a:endParaRPr lang="en-DE" sz="4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0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ea Temperature – Apps on Google Play">
            <a:extLst>
              <a:ext uri="{FF2B5EF4-FFF2-40B4-BE49-F238E27FC236}">
                <a16:creationId xmlns:a16="http://schemas.microsoft.com/office/drawing/2014/main" id="{07F20188-2B4F-1ECF-B87B-716C9BCEC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40" y="233059"/>
            <a:ext cx="3210464" cy="32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EFF0ED-AB2B-0D23-CF9E-50054F2E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4" y="11494"/>
            <a:ext cx="10515600" cy="1325563"/>
          </a:xfrm>
        </p:spPr>
        <p:txBody>
          <a:bodyPr/>
          <a:lstStyle/>
          <a:p>
            <a:r>
              <a:rPr lang="en-DE" dirty="0"/>
              <a:t>Analisis#1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87181-F9AE-19BA-2D3E-22804C674B34}"/>
              </a:ext>
            </a:extLst>
          </p:cNvPr>
          <p:cNvSpPr txBox="1"/>
          <p:nvPr/>
        </p:nvSpPr>
        <p:spPr>
          <a:xfrm>
            <a:off x="0" y="991601"/>
            <a:ext cx="4960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solidFill>
                  <a:srgbClr val="000000"/>
                </a:solidFill>
                <a:effectLst/>
                <a:latin typeface="Inter"/>
              </a:rPr>
              <a:t>Evaluating two different ML Models to predict the underwater temperature 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2B67F1-5249-C5FF-1672-638884DC5D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5" t="45741" r="64030" b="24274"/>
          <a:stretch/>
        </p:blipFill>
        <p:spPr>
          <a:xfrm>
            <a:off x="554302" y="3891614"/>
            <a:ext cx="1554321" cy="2374281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B33D00-F661-363B-6CBC-2111600E1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72" t="38596" r="63144" b="51111"/>
          <a:stretch/>
        </p:blipFill>
        <p:spPr>
          <a:xfrm>
            <a:off x="818990" y="1803935"/>
            <a:ext cx="2523410" cy="121960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E32BED6-0153-7563-21B5-FCE4D00C0D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72" t="64414" r="53840" b="4791"/>
          <a:stretch/>
        </p:blipFill>
        <p:spPr>
          <a:xfrm>
            <a:off x="3017152" y="3818845"/>
            <a:ext cx="2541467" cy="237428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2F597BE-85ED-892B-F9F6-84DB26982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6"/>
          <a:stretch/>
        </p:blipFill>
        <p:spPr bwMode="auto">
          <a:xfrm>
            <a:off x="6633383" y="608988"/>
            <a:ext cx="5405279" cy="268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19A11B-8C34-0000-F92A-EF306268CF28}"/>
              </a:ext>
            </a:extLst>
          </p:cNvPr>
          <p:cNvSpPr txBox="1"/>
          <p:nvPr/>
        </p:nvSpPr>
        <p:spPr>
          <a:xfrm>
            <a:off x="6729984" y="194312"/>
            <a:ext cx="5266944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7B44D-66CC-796A-F823-020C871527A5}"/>
              </a:ext>
            </a:extLst>
          </p:cNvPr>
          <p:cNvSpPr txBox="1"/>
          <p:nvPr/>
        </p:nvSpPr>
        <p:spPr>
          <a:xfrm>
            <a:off x="6771717" y="3538771"/>
            <a:ext cx="5266944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set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5BCFE190-1FD9-C514-AF31-31E52813E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5"/>
          <a:stretch/>
        </p:blipFill>
        <p:spPr bwMode="auto">
          <a:xfrm>
            <a:off x="6633382" y="4004384"/>
            <a:ext cx="5405279" cy="263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ultiply 19">
            <a:extLst>
              <a:ext uri="{FF2B5EF4-FFF2-40B4-BE49-F238E27FC236}">
                <a16:creationId xmlns:a16="http://schemas.microsoft.com/office/drawing/2014/main" id="{2102221A-58D1-D6ED-56B2-948F76CA333C}"/>
              </a:ext>
            </a:extLst>
          </p:cNvPr>
          <p:cNvSpPr/>
          <p:nvPr/>
        </p:nvSpPr>
        <p:spPr>
          <a:xfrm>
            <a:off x="494212" y="2211977"/>
            <a:ext cx="457200" cy="481312"/>
          </a:xfrm>
          <a:prstGeom prst="mathMultiply">
            <a:avLst>
              <a:gd name="adj1" fmla="val 1796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74434-FF40-6CD4-9A4C-2BC9CD6B6BB2}"/>
              </a:ext>
            </a:extLst>
          </p:cNvPr>
          <p:cNvCxnSpPr>
            <a:cxnSpLocks/>
          </p:cNvCxnSpPr>
          <p:nvPr/>
        </p:nvCxnSpPr>
        <p:spPr>
          <a:xfrm>
            <a:off x="441931" y="2820685"/>
            <a:ext cx="3760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4FE43A-3F2C-F207-5B76-79BF6CB9D893}"/>
              </a:ext>
            </a:extLst>
          </p:cNvPr>
          <p:cNvSpPr txBox="1"/>
          <p:nvPr/>
        </p:nvSpPr>
        <p:spPr>
          <a:xfrm>
            <a:off x="554303" y="3543692"/>
            <a:ext cx="1526392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DE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DE" dirty="0"/>
              <a:t>Linera Model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D1C3-8119-D706-376A-38DB776FC56A}"/>
              </a:ext>
            </a:extLst>
          </p:cNvPr>
          <p:cNvSpPr txBox="1"/>
          <p:nvPr/>
        </p:nvSpPr>
        <p:spPr>
          <a:xfrm>
            <a:off x="3062578" y="3545770"/>
            <a:ext cx="2459730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DE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DE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418349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81D2B-E206-74FD-EA57-FC5BFC304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3" y="1979205"/>
            <a:ext cx="12192000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BE513D-F17C-AF26-59D2-09456DFFA609}"/>
              </a:ext>
            </a:extLst>
          </p:cNvPr>
          <p:cNvSpPr/>
          <p:nvPr/>
        </p:nvSpPr>
        <p:spPr>
          <a:xfrm>
            <a:off x="6878501" y="2496231"/>
            <a:ext cx="1727200" cy="4361769"/>
          </a:xfrm>
          <a:prstGeom prst="ellipse">
            <a:avLst/>
          </a:prstGeom>
          <a:solidFill>
            <a:schemeClr val="accent1">
              <a:lumMod val="40000"/>
              <a:lumOff val="60000"/>
              <a:alpha val="22202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9779FC1-FE4D-38E4-4C24-421E5377C42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ctr">
              <a:buFont typeface="+mj-lt"/>
              <a:buAutoNum type="arabicPeriod" startAt="3"/>
            </a:pPr>
            <a:r>
              <a:rPr lang="en-US" dirty="0"/>
              <a:t>Select the data for analysis #2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994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8E52-3522-383A-9B88-CA1BB465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data for analysis #2</a:t>
            </a:r>
            <a:br>
              <a:rPr lang="en-US" dirty="0"/>
            </a:br>
            <a:r>
              <a:rPr lang="en-US" dirty="0"/>
              <a:t>Time Series</a:t>
            </a:r>
            <a:endParaRPr lang="en-DE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34F080-069A-55E5-4A62-F25255D26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2" t="50532" r="59837" b="8783"/>
          <a:stretch/>
        </p:blipFill>
        <p:spPr>
          <a:xfrm>
            <a:off x="7985397" y="1859544"/>
            <a:ext cx="3976915" cy="463333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831A18-90F9-E6C1-F5DA-A907116A2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9" t="29909" r="40399" b="34912"/>
          <a:stretch/>
        </p:blipFill>
        <p:spPr>
          <a:xfrm>
            <a:off x="229688" y="2130701"/>
            <a:ext cx="6522718" cy="40204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15F377-5B66-03CB-4A99-B1B3DBB2BFF5}"/>
              </a:ext>
            </a:extLst>
          </p:cNvPr>
          <p:cNvSpPr/>
          <p:nvPr/>
        </p:nvSpPr>
        <p:spPr>
          <a:xfrm>
            <a:off x="854167" y="2036131"/>
            <a:ext cx="1067162" cy="4115027"/>
          </a:xfrm>
          <a:prstGeom prst="rect">
            <a:avLst/>
          </a:prstGeom>
          <a:solidFill>
            <a:schemeClr val="accent1">
              <a:alpha val="46425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7AAEF-A893-5418-90FE-BDCE9F2E9699}"/>
              </a:ext>
            </a:extLst>
          </p:cNvPr>
          <p:cNvSpPr/>
          <p:nvPr/>
        </p:nvSpPr>
        <p:spPr>
          <a:xfrm>
            <a:off x="3568700" y="2021615"/>
            <a:ext cx="924378" cy="4115027"/>
          </a:xfrm>
          <a:prstGeom prst="rect">
            <a:avLst/>
          </a:prstGeom>
          <a:solidFill>
            <a:schemeClr val="accent1">
              <a:alpha val="46425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9E7E-9442-8BB6-696F-A3ABC5229A7A}"/>
              </a:ext>
            </a:extLst>
          </p:cNvPr>
          <p:cNvSpPr/>
          <p:nvPr/>
        </p:nvSpPr>
        <p:spPr>
          <a:xfrm>
            <a:off x="5233126" y="2021615"/>
            <a:ext cx="862874" cy="4115027"/>
          </a:xfrm>
          <a:prstGeom prst="rect">
            <a:avLst/>
          </a:prstGeom>
          <a:solidFill>
            <a:schemeClr val="accent1">
              <a:alpha val="46425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6650998B-1B80-D48E-D57E-B17FC1D49347}"/>
              </a:ext>
            </a:extLst>
          </p:cNvPr>
          <p:cNvSpPr/>
          <p:nvPr/>
        </p:nvSpPr>
        <p:spPr>
          <a:xfrm>
            <a:off x="6903720" y="3669030"/>
            <a:ext cx="1081677" cy="720090"/>
          </a:xfrm>
          <a:prstGeom prst="stripedRightArrow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C267F-E468-1307-5D17-67A063B00805}"/>
              </a:ext>
            </a:extLst>
          </p:cNvPr>
          <p:cNvSpPr txBox="1"/>
          <p:nvPr/>
        </p:nvSpPr>
        <p:spPr>
          <a:xfrm>
            <a:off x="8945499" y="1044357"/>
            <a:ext cx="256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Depth= 22.0 m</a:t>
            </a:r>
          </a:p>
          <a:p>
            <a:r>
              <a:rPr lang="en-DE" dirty="0"/>
              <a:t>Site= Parcel de Pombinha</a:t>
            </a:r>
          </a:p>
        </p:txBody>
      </p:sp>
    </p:spTree>
    <p:extLst>
      <p:ext uri="{BB962C8B-B14F-4D97-AF65-F5344CB8AC3E}">
        <p14:creationId xmlns:p14="http://schemas.microsoft.com/office/powerpoint/2010/main" val="249057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chart, line chart, histogram&#10;&#10;Description automatically generated">
            <a:extLst>
              <a:ext uri="{FF2B5EF4-FFF2-40B4-BE49-F238E27FC236}">
                <a16:creationId xmlns:a16="http://schemas.microsoft.com/office/drawing/2014/main" id="{4A3F9DC0-BDDF-BB88-8AF3-9DD00D77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274" r="7616" b="5326"/>
          <a:stretch/>
        </p:blipFill>
        <p:spPr>
          <a:xfrm>
            <a:off x="0" y="2239201"/>
            <a:ext cx="8551168" cy="46187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6B7269-559E-5A1B-9747-9E2A9B74E1D8}"/>
              </a:ext>
            </a:extLst>
          </p:cNvPr>
          <p:cNvSpPr txBox="1">
            <a:spLocks/>
          </p:cNvSpPr>
          <p:nvPr/>
        </p:nvSpPr>
        <p:spPr>
          <a:xfrm>
            <a:off x="7886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Analysis #2 = </a:t>
            </a:r>
            <a:r>
              <a:rPr lang="en-US" dirty="0"/>
              <a:t>Time Series (TS)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4CA52-86FD-626F-990D-DA84A4A196E2}"/>
              </a:ext>
            </a:extLst>
          </p:cNvPr>
          <p:cNvSpPr txBox="1"/>
          <p:nvPr/>
        </p:nvSpPr>
        <p:spPr>
          <a:xfrm>
            <a:off x="8958521" y="662781"/>
            <a:ext cx="304704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i="0" u="none" strike="noStrike" dirty="0">
                <a:solidFill>
                  <a:srgbClr val="000000"/>
                </a:solidFill>
                <a:effectLst/>
              </a:rPr>
              <a:t>Checking for stationarity</a:t>
            </a:r>
          </a:p>
          <a:p>
            <a:pPr algn="ctr"/>
            <a:endParaRPr lang="en-GB" sz="2000" b="1" i="0" u="none" strike="noStrike" dirty="0">
              <a:solidFill>
                <a:srgbClr val="000000"/>
              </a:solidFill>
              <a:effectLst/>
            </a:endParaRPr>
          </a:p>
          <a:p>
            <a:pPr algn="ctr"/>
            <a:r>
              <a:rPr lang="en-GB" sz="2000" b="1" dirty="0">
                <a:solidFill>
                  <a:srgbClr val="000000"/>
                </a:solidFill>
              </a:rPr>
              <a:t>No stationarity </a:t>
            </a:r>
          </a:p>
          <a:p>
            <a:pPr algn="ctr"/>
            <a:endParaRPr lang="en-GB" sz="2000" b="1" dirty="0">
              <a:solidFill>
                <a:srgbClr val="000000"/>
              </a:solidFill>
            </a:endParaRPr>
          </a:p>
          <a:p>
            <a:pPr algn="ctr"/>
            <a:r>
              <a:rPr lang="en-GB" sz="2000" dirty="0">
                <a:solidFill>
                  <a:srgbClr val="434343"/>
                </a:solidFill>
              </a:rPr>
              <a:t>TS needs differencing = differences of consecutive values. The optimal value </a:t>
            </a:r>
            <a:r>
              <a:rPr lang="en-GB" sz="2000" b="1" dirty="0">
                <a:solidFill>
                  <a:srgbClr val="434343"/>
                </a:solidFill>
              </a:rPr>
              <a:t>d </a:t>
            </a:r>
            <a:r>
              <a:rPr lang="en-GB" sz="2000" dirty="0">
                <a:solidFill>
                  <a:srgbClr val="434343"/>
                </a:solidFill>
              </a:rPr>
              <a:t>is the lowest which makes the time series stationary. </a:t>
            </a:r>
            <a:endParaRPr lang="en-DE" sz="2000" dirty="0"/>
          </a:p>
          <a:p>
            <a:endParaRPr lang="en-GB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EFE143-D87C-5DF2-5BE8-1DD1845BDB08}"/>
              </a:ext>
            </a:extLst>
          </p:cNvPr>
          <p:cNvSpPr txBox="1"/>
          <p:nvPr/>
        </p:nvSpPr>
        <p:spPr>
          <a:xfrm>
            <a:off x="8958520" y="4092617"/>
            <a:ext cx="304704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i="0" u="none" strike="noStrike" dirty="0">
                <a:solidFill>
                  <a:srgbClr val="434343"/>
                </a:solidFill>
                <a:effectLst/>
              </a:rPr>
              <a:t>MODEL=</a:t>
            </a:r>
          </a:p>
          <a:p>
            <a:pPr algn="ctr"/>
            <a:r>
              <a:rPr lang="en-GB" sz="2000" b="0" i="0" u="none" strike="noStrike" dirty="0">
                <a:solidFill>
                  <a:srgbClr val="434343"/>
                </a:solidFill>
                <a:effectLst/>
              </a:rPr>
              <a:t>The </a:t>
            </a:r>
            <a:r>
              <a:rPr lang="en-GB" sz="2000" b="1" i="0" u="none" strike="noStrike" dirty="0">
                <a:solidFill>
                  <a:srgbClr val="434343"/>
                </a:solidFill>
                <a:effectLst/>
              </a:rPr>
              <a:t>ARIMA</a:t>
            </a:r>
            <a:r>
              <a:rPr lang="en-GB" sz="2000" b="0" i="0" u="none" strike="noStrike" dirty="0">
                <a:solidFill>
                  <a:srgbClr val="434343"/>
                </a:solidFill>
                <a:effectLst/>
              </a:rPr>
              <a:t>(</a:t>
            </a:r>
            <a:r>
              <a:rPr lang="en-GB" sz="2000" b="0" i="0" u="none" strike="noStrike" dirty="0" err="1">
                <a:solidFill>
                  <a:srgbClr val="434343"/>
                </a:solidFill>
                <a:effectLst/>
              </a:rPr>
              <a:t>p,d,q</a:t>
            </a:r>
            <a:r>
              <a:rPr lang="en-GB" sz="2000" b="0" i="0" u="none" strike="noStrike" dirty="0">
                <a:solidFill>
                  <a:srgbClr val="434343"/>
                </a:solidFill>
                <a:effectLst/>
              </a:rPr>
              <a:t>) = AR(p) + D(d)+ MA(q) </a:t>
            </a:r>
            <a:r>
              <a:rPr lang="en-GB" sz="2000" dirty="0">
                <a:solidFill>
                  <a:srgbClr val="434343"/>
                </a:solidFill>
              </a:rPr>
              <a:t>is a </a:t>
            </a:r>
            <a:r>
              <a:rPr lang="en-GB" sz="2000" b="0" i="0" u="none" strike="noStrike" dirty="0">
                <a:solidFill>
                  <a:srgbClr val="434343"/>
                </a:solidFill>
                <a:effectLst/>
              </a:rPr>
              <a:t>model which uses the original TS with “d” differences.</a:t>
            </a:r>
            <a:endParaRPr lang="en-DE" sz="2000" dirty="0"/>
          </a:p>
        </p:txBody>
      </p:sp>
      <p:pic>
        <p:nvPicPr>
          <p:cNvPr id="19" name="Picture 4" descr="Sea Temperature – Apps on Google Play">
            <a:extLst>
              <a:ext uri="{FF2B5EF4-FFF2-40B4-BE49-F238E27FC236}">
                <a16:creationId xmlns:a16="http://schemas.microsoft.com/office/drawing/2014/main" id="{487EFD12-C53D-C89A-DC98-A990811A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670" y="205369"/>
            <a:ext cx="2976078" cy="29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B471BA-2496-A8EE-BA36-1D869A91E2E6}"/>
              </a:ext>
            </a:extLst>
          </p:cNvPr>
          <p:cNvSpPr txBox="1"/>
          <p:nvPr/>
        </p:nvSpPr>
        <p:spPr>
          <a:xfrm>
            <a:off x="78869" y="1016580"/>
            <a:ext cx="62411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Model to predict</a:t>
            </a:r>
            <a:r>
              <a:rPr lang="en-GB" sz="2800" dirty="0">
                <a:solidFill>
                  <a:srgbClr val="000000"/>
                </a:solidFill>
                <a:latin typeface="Inter"/>
              </a:rPr>
              <a:t> to predict the underwater temperature </a:t>
            </a:r>
            <a:r>
              <a:rPr lang="en-US" sz="2800" dirty="0"/>
              <a:t> 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2296345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B24B03-BA26-C1C9-9CCB-8E767851F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5" t="53333" r="51591" b="9841"/>
          <a:stretch/>
        </p:blipFill>
        <p:spPr>
          <a:xfrm>
            <a:off x="333465" y="1795762"/>
            <a:ext cx="4421135" cy="3846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0B4165-B51D-FC1B-55B7-D68235A3F61C}"/>
              </a:ext>
            </a:extLst>
          </p:cNvPr>
          <p:cNvSpPr txBox="1"/>
          <p:nvPr/>
        </p:nvSpPr>
        <p:spPr>
          <a:xfrm>
            <a:off x="333465" y="5717300"/>
            <a:ext cx="42929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Mean Absolute Scaled Error (MASE)</a:t>
            </a:r>
          </a:p>
          <a:p>
            <a:r>
              <a:rPr lang="en-GB" dirty="0"/>
              <a:t>The MASE train of the ARIMA model is: 0.09</a:t>
            </a:r>
          </a:p>
          <a:p>
            <a:r>
              <a:rPr lang="en-GB" dirty="0"/>
              <a:t>The MASE test of the ARIMA model is: 0.97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704028-CA8F-E13F-FF52-96C6D93C040A}"/>
              </a:ext>
            </a:extLst>
          </p:cNvPr>
          <p:cNvSpPr txBox="1">
            <a:spLocks/>
          </p:cNvSpPr>
          <p:nvPr/>
        </p:nvSpPr>
        <p:spPr>
          <a:xfrm>
            <a:off x="7886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Analysis #2 = </a:t>
            </a:r>
            <a:r>
              <a:rPr lang="en-US" dirty="0"/>
              <a:t>Time Series (TS)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47FA043-091C-61D9-BB9F-C4055D7B2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737" b="50000"/>
          <a:stretch/>
        </p:blipFill>
        <p:spPr bwMode="auto">
          <a:xfrm>
            <a:off x="5280814" y="1792974"/>
            <a:ext cx="4292990" cy="223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A0DCC2B-A679-FB0C-7A72-C16374FE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8" b="50000"/>
          <a:stretch/>
        </p:blipFill>
        <p:spPr bwMode="auto">
          <a:xfrm>
            <a:off x="5222965" y="4246750"/>
            <a:ext cx="4292990" cy="223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62CB0A-7B51-DDBB-5206-C459D14E0973}"/>
              </a:ext>
            </a:extLst>
          </p:cNvPr>
          <p:cNvSpPr txBox="1"/>
          <p:nvPr/>
        </p:nvSpPr>
        <p:spPr>
          <a:xfrm>
            <a:off x="5280814" y="1325563"/>
            <a:ext cx="4235141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set</a:t>
            </a:r>
          </a:p>
        </p:txBody>
      </p:sp>
      <p:pic>
        <p:nvPicPr>
          <p:cNvPr id="15" name="Picture 1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ED759E0-04EE-7269-29D9-C6870AF77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13" t="29631" r="68084" b="10264"/>
          <a:stretch/>
        </p:blipFill>
        <p:spPr>
          <a:xfrm>
            <a:off x="10077285" y="1747254"/>
            <a:ext cx="1917321" cy="4861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8D6746-74F4-E1F0-F7CA-8CB1F02EBFF3}"/>
              </a:ext>
            </a:extLst>
          </p:cNvPr>
          <p:cNvSpPr txBox="1"/>
          <p:nvPr/>
        </p:nvSpPr>
        <p:spPr>
          <a:xfrm>
            <a:off x="10077285" y="1325563"/>
            <a:ext cx="1794658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DE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DE" dirty="0"/>
              <a:t>Forecast: 30 days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3C8C5F-4CB3-055A-5B73-293C4E63FB1E}"/>
              </a:ext>
            </a:extLst>
          </p:cNvPr>
          <p:cNvSpPr txBox="1"/>
          <p:nvPr/>
        </p:nvSpPr>
        <p:spPr>
          <a:xfrm>
            <a:off x="298033" y="1325563"/>
            <a:ext cx="4292989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DE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DE" dirty="0"/>
              <a:t>ARIMA 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90413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704028-CA8F-E13F-FF52-96C6D93C040A}"/>
              </a:ext>
            </a:extLst>
          </p:cNvPr>
          <p:cNvSpPr txBox="1">
            <a:spLocks/>
          </p:cNvSpPr>
          <p:nvPr/>
        </p:nvSpPr>
        <p:spPr>
          <a:xfrm>
            <a:off x="7886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Analysis #2 = </a:t>
            </a:r>
            <a:r>
              <a:rPr lang="en-US" dirty="0"/>
              <a:t>Time Series (TS)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5BA153-2B96-6ABC-F0DB-4AC48DE8C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36" y="1128607"/>
            <a:ext cx="10886130" cy="572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10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Underwater City, Ruins, Fishes | Underwater city, Fantasy landscape,  Underwater background">
            <a:extLst>
              <a:ext uri="{FF2B5EF4-FFF2-40B4-BE49-F238E27FC236}">
                <a16:creationId xmlns:a16="http://schemas.microsoft.com/office/drawing/2014/main" id="{EA488C6E-A50B-AC2C-5B80-45D0157E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1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5B563-CAEA-A51B-AAC0-8A1EB5897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85624"/>
            <a:ext cx="10096500" cy="1325563"/>
          </a:xfrm>
        </p:spPr>
        <p:txBody>
          <a:bodyPr/>
          <a:lstStyle/>
          <a:p>
            <a:r>
              <a:rPr lang="en-DE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F2E20-E123-145A-C495-F28F64EC99BC}"/>
              </a:ext>
            </a:extLst>
          </p:cNvPr>
          <p:cNvSpPr txBox="1"/>
          <p:nvPr/>
        </p:nvSpPr>
        <p:spPr>
          <a:xfrm>
            <a:off x="2205990" y="1585457"/>
            <a:ext cx="90730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If we consider the data as not TS: </a:t>
            </a:r>
          </a:p>
          <a:p>
            <a:r>
              <a:rPr lang="en-DE" sz="2000" dirty="0"/>
              <a:t>Random forest is the best model to predict the underwater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If we consider the data as TS: </a:t>
            </a:r>
          </a:p>
          <a:p>
            <a:r>
              <a:rPr lang="en-DE" sz="2000" dirty="0"/>
              <a:t>The ARIMA model overfitting ( Real value == prediction) </a:t>
            </a:r>
          </a:p>
          <a:p>
            <a:r>
              <a:rPr lang="en-DE" sz="2000" dirty="0"/>
              <a:t>The forecast using the ARIMA model is not the best bacuse of SEASONALITY (repeat every year)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CDE357-C9EB-F65E-3D71-5A67305F3372}"/>
              </a:ext>
            </a:extLst>
          </p:cNvPr>
          <p:cNvSpPr txBox="1">
            <a:spLocks/>
          </p:cNvSpPr>
          <p:nvPr/>
        </p:nvSpPr>
        <p:spPr>
          <a:xfrm>
            <a:off x="2072413" y="4104184"/>
            <a:ext cx="10096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…a</a:t>
            </a:r>
            <a:r>
              <a:rPr lang="en-DE" dirty="0"/>
              <a:t>nd Outlook: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7A1E4-1762-78E3-253A-EFC1425DF2BA}"/>
              </a:ext>
            </a:extLst>
          </p:cNvPr>
          <p:cNvSpPr txBox="1"/>
          <p:nvPr/>
        </p:nvSpPr>
        <p:spPr>
          <a:xfrm>
            <a:off x="2205990" y="5188448"/>
            <a:ext cx="7616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/>
              <a:t>Since the TS is SEASONAL try the </a:t>
            </a:r>
            <a:r>
              <a:rPr lang="en-GB" sz="2000" b="1" dirty="0"/>
              <a:t>SARIMA(</a:t>
            </a:r>
            <a:r>
              <a:rPr lang="en-GB" sz="2000" b="1" dirty="0" err="1"/>
              <a:t>p,d,q,P,D,Q,m</a:t>
            </a:r>
            <a:r>
              <a:rPr lang="en-GB" sz="2000" b="1" dirty="0"/>
              <a:t>) </a:t>
            </a:r>
            <a:r>
              <a:rPr lang="en-DE" sz="2000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8323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78E5F8CB-796C-08F0-0640-04DB38A29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7267" y="-7253"/>
            <a:ext cx="12191980" cy="685671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B4B81D-ADE9-BD00-4012-577BD802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520" y="325550"/>
            <a:ext cx="4709160" cy="2154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Thank you! </a:t>
            </a:r>
            <a:br>
              <a:rPr lang="en-US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Questions?!?</a:t>
            </a:r>
          </a:p>
        </p:txBody>
      </p:sp>
    </p:spTree>
    <p:extLst>
      <p:ext uri="{BB962C8B-B14F-4D97-AF65-F5344CB8AC3E}">
        <p14:creationId xmlns:p14="http://schemas.microsoft.com/office/powerpoint/2010/main" val="201970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215D-D2F6-8945-F31F-2B625E8F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="1" dirty="0"/>
              <a:t>Underwater Surface Temperature Dataset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C8F035-EA07-89F8-59F8-46DB5598F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88" t="28954" r="40398" b="35420"/>
          <a:stretch/>
        </p:blipFill>
        <p:spPr>
          <a:xfrm>
            <a:off x="6534064" y="2497865"/>
            <a:ext cx="5129100" cy="3224974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5E27CB66-1BEF-4150-9AD2-4A74233411CD}"/>
              </a:ext>
            </a:extLst>
          </p:cNvPr>
          <p:cNvSpPr txBox="1">
            <a:spLocks/>
          </p:cNvSpPr>
          <p:nvPr/>
        </p:nvSpPr>
        <p:spPr>
          <a:xfrm>
            <a:off x="224101" y="2432169"/>
            <a:ext cx="5562537" cy="179010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/>
              <a:t>Temperature records acquired every 20 min between December 2012 and July 2014. </a:t>
            </a:r>
          </a:p>
          <a:p>
            <a:pPr marL="0" indent="0" algn="ctr">
              <a:buNone/>
            </a:pPr>
            <a:r>
              <a:rPr lang="en-GB" sz="2000" dirty="0"/>
              <a:t>The data loggers were installed underwater by SCUBA divers and anchored to the rocky reef with epoxy at 5 m and 12 m depth, in the islands, and at 22 m depth in the submerged reefs. </a:t>
            </a:r>
            <a:endParaRPr lang="en-GB" sz="1800" dirty="0"/>
          </a:p>
          <a:p>
            <a:pPr marL="0" indent="0" algn="ctr">
              <a:buNone/>
            </a:pPr>
            <a:endParaRPr lang="en-DE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A9BC8-6012-7948-29EB-A7E7FD247FA7}"/>
              </a:ext>
            </a:extLst>
          </p:cNvPr>
          <p:cNvSpPr txBox="1"/>
          <p:nvPr/>
        </p:nvSpPr>
        <p:spPr>
          <a:xfrm>
            <a:off x="209548" y="1215171"/>
            <a:ext cx="9643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i="1" dirty="0">
                <a:solidFill>
                  <a:schemeClr val="accent5">
                    <a:lumMod val="50000"/>
                  </a:schemeClr>
                </a:solidFill>
              </a:rPr>
              <a:t>https://www.kaggle.com/datasets/shivamb/underwater-surface-temperature-dataset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22B4E-01FE-E7A7-BA97-4B66A68848E6}"/>
              </a:ext>
            </a:extLst>
          </p:cNvPr>
          <p:cNvSpPr txBox="1"/>
          <p:nvPr/>
        </p:nvSpPr>
        <p:spPr>
          <a:xfrm>
            <a:off x="8843762" y="5850064"/>
            <a:ext cx="2819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effectLst/>
                <a:latin typeface="Inter"/>
              </a:rPr>
              <a:t>SEANOE. </a:t>
            </a:r>
            <a:r>
              <a:rPr lang="en-GB" sz="1200" b="0" i="0" u="none" strike="noStrike" dirty="0">
                <a:solidFill>
                  <a:srgbClr val="008ABC"/>
                </a:solidFill>
                <a:effectLst/>
                <a:latin typeface="Inter"/>
                <a:hlinkClick r:id="rId4"/>
              </a:rPr>
              <a:t>https://doi.org/10.17882/62120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EC75-017B-D1A8-8152-62CE9A4FCD95}"/>
              </a:ext>
            </a:extLst>
          </p:cNvPr>
          <p:cNvSpPr txBox="1"/>
          <p:nvPr/>
        </p:nvSpPr>
        <p:spPr>
          <a:xfrm>
            <a:off x="528836" y="4707176"/>
            <a:ext cx="51290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Water Temperature for analysis of sea/ocean systems, due to its relation with water quality, organisms, and hydrological events.</a:t>
            </a:r>
            <a:endParaRPr lang="en-DE" sz="2000" dirty="0"/>
          </a:p>
        </p:txBody>
      </p:sp>
      <p:pic>
        <p:nvPicPr>
          <p:cNvPr id="10" name="Picture 4" descr="Sea Temperature – Apps on Google Play">
            <a:extLst>
              <a:ext uri="{FF2B5EF4-FFF2-40B4-BE49-F238E27FC236}">
                <a16:creationId xmlns:a16="http://schemas.microsoft.com/office/drawing/2014/main" id="{495631E8-C076-7439-3D64-32B5E768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554" y="-172821"/>
            <a:ext cx="2682116" cy="268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94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DEDE9-93A7-50B1-9553-D4FB1A41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53" b="17254"/>
          <a:stretch/>
        </p:blipFill>
        <p:spPr>
          <a:xfrm>
            <a:off x="2555441" y="-145174"/>
            <a:ext cx="9633510" cy="70031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D796AE-D697-5B40-64DA-F5BA66F5D66A}"/>
              </a:ext>
            </a:extLst>
          </p:cNvPr>
          <p:cNvSpPr txBox="1">
            <a:spLocks/>
          </p:cNvSpPr>
          <p:nvPr/>
        </p:nvSpPr>
        <p:spPr>
          <a:xfrm>
            <a:off x="742950" y="0"/>
            <a:ext cx="4876800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Steps: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3A62BE-A348-BE2B-9970-76AD65694080}"/>
              </a:ext>
            </a:extLst>
          </p:cNvPr>
          <p:cNvSpPr txBox="1">
            <a:spLocks/>
          </p:cNvSpPr>
          <p:nvPr/>
        </p:nvSpPr>
        <p:spPr>
          <a:xfrm>
            <a:off x="0" y="1593219"/>
            <a:ext cx="4876800" cy="516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>
              <a:buFont typeface="+mj-lt"/>
              <a:buAutoNum type="arabicPeriod"/>
            </a:pPr>
            <a:r>
              <a:rPr lang="en-US" sz="2400" dirty="0"/>
              <a:t>Explore and visualize the data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Clean the data 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Select the data for analysis #1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Analysis #1:</a:t>
            </a:r>
          </a:p>
          <a:p>
            <a:pPr marL="285750" indent="0">
              <a:buNone/>
            </a:pPr>
            <a:r>
              <a:rPr lang="en-US" sz="2400" dirty="0"/>
              <a:t>“Standard” models to predict the underwater temperature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Select the data for analysis #2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Analysis #2:</a:t>
            </a:r>
          </a:p>
          <a:p>
            <a:pPr marL="285750" indent="0">
              <a:buNone/>
            </a:pPr>
            <a:r>
              <a:rPr lang="en-US" sz="2400" dirty="0"/>
              <a:t>Time Series- ARIMA model to predict the underwater temperature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8322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DFA2F0A-2953-45D2-FFDD-4A41E18BE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3" r="12951"/>
          <a:stretch/>
        </p:blipFill>
        <p:spPr>
          <a:xfrm>
            <a:off x="3588626" y="1006565"/>
            <a:ext cx="8498177" cy="5532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E01C3DC-ACD2-9710-3613-BBE930310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5400" y="6538685"/>
            <a:ext cx="7086600" cy="385762"/>
          </a:xfrm>
        </p:spPr>
        <p:txBody>
          <a:bodyPr>
            <a:normAutofit fontScale="92500"/>
          </a:bodyPr>
          <a:lstStyle/>
          <a:p>
            <a:r>
              <a:rPr lang="en-GB" sz="1600" i="1" dirty="0"/>
              <a:t>file:///Users/</a:t>
            </a:r>
            <a:r>
              <a:rPr lang="en-GB" sz="1600" i="1" dirty="0" err="1"/>
              <a:t>silviadifra</a:t>
            </a:r>
            <a:r>
              <a:rPr lang="en-GB" sz="1600" i="1" dirty="0"/>
              <a:t>/Documents/</a:t>
            </a:r>
            <a:r>
              <a:rPr lang="en-GB" sz="1600" i="1" dirty="0" err="1"/>
              <a:t>ironhack_DA</a:t>
            </a:r>
            <a:r>
              <a:rPr lang="en-GB" sz="1600" i="1" dirty="0"/>
              <a:t>/week9/</a:t>
            </a:r>
            <a:r>
              <a:rPr lang="en-GB" sz="1600" i="1" dirty="0" err="1"/>
              <a:t>final_project</a:t>
            </a:r>
            <a:r>
              <a:rPr lang="en-GB" sz="1600" i="1" dirty="0"/>
              <a:t>/</a:t>
            </a:r>
            <a:r>
              <a:rPr lang="en-GB" sz="1600" i="1" dirty="0" err="1"/>
              <a:t>MapProject.html</a:t>
            </a:r>
            <a:r>
              <a:rPr lang="en-GB" sz="1600" i="1" dirty="0"/>
              <a:t> </a:t>
            </a:r>
            <a:endParaRPr lang="en-DE" sz="16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643D71-BC54-61D9-AFB3-319BC8F1B62A}"/>
              </a:ext>
            </a:extLst>
          </p:cNvPr>
          <p:cNvSpPr txBox="1">
            <a:spLocks/>
          </p:cNvSpPr>
          <p:nvPr/>
        </p:nvSpPr>
        <p:spPr>
          <a:xfrm>
            <a:off x="16872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/>
              <a:t>Explore and visualize the data</a:t>
            </a: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CE99F-781F-CB0D-D71A-6D12D42634A2}"/>
              </a:ext>
            </a:extLst>
          </p:cNvPr>
          <p:cNvSpPr/>
          <p:nvPr/>
        </p:nvSpPr>
        <p:spPr>
          <a:xfrm>
            <a:off x="6577134" y="2155549"/>
            <a:ext cx="2938763" cy="274591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33C95D3-319B-7DF4-6E84-88F0F05E3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 t="12167" r="18909" b="4656"/>
          <a:stretch/>
        </p:blipFill>
        <p:spPr>
          <a:xfrm>
            <a:off x="390995" y="495481"/>
            <a:ext cx="7832271" cy="5704295"/>
          </a:xfrm>
          <a:prstGeom prst="rect">
            <a:avLst/>
          </a:prstGeom>
          <a:ln w="28575">
            <a:solidFill>
              <a:schemeClr val="tx1"/>
            </a:solidFill>
            <a:prstDash val="dashDot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93778A-E329-12C7-E9EA-DC4225922CE4}"/>
              </a:ext>
            </a:extLst>
          </p:cNvPr>
          <p:cNvSpPr txBox="1"/>
          <p:nvPr/>
        </p:nvSpPr>
        <p:spPr>
          <a:xfrm>
            <a:off x="11355276" y="921782"/>
            <a:ext cx="784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folium</a:t>
            </a:r>
          </a:p>
        </p:txBody>
      </p:sp>
    </p:spTree>
    <p:extLst>
      <p:ext uri="{BB962C8B-B14F-4D97-AF65-F5344CB8AC3E}">
        <p14:creationId xmlns:p14="http://schemas.microsoft.com/office/powerpoint/2010/main" val="192728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FBDC-A91A-4EA9-7CC5-488BE485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buFont typeface="+mj-lt"/>
              <a:buAutoNum type="arabicPeriod"/>
            </a:pPr>
            <a:r>
              <a:rPr lang="en-US" dirty="0"/>
              <a:t>Explore and visualize the data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5551AF-0005-8947-C64C-F5E26E7E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928132"/>
            <a:ext cx="12192000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3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FBDC-A91A-4EA9-7CC5-488BE485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8668"/>
            <a:ext cx="3510871" cy="1325563"/>
          </a:xfrm>
        </p:spPr>
        <p:txBody>
          <a:bodyPr>
            <a:normAutofit fontScale="90000"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en-US" dirty="0"/>
              <a:t>Explore and visualize the data</a:t>
            </a:r>
            <a:endParaRPr lang="en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09B36B-DF5A-EBA2-0013-3FF87578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7" y="0"/>
            <a:ext cx="8361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9D58F9-5B80-D429-403E-DEE83C43358A}"/>
              </a:ext>
            </a:extLst>
          </p:cNvPr>
          <p:cNvSpPr/>
          <p:nvPr/>
        </p:nvSpPr>
        <p:spPr>
          <a:xfrm>
            <a:off x="5863590" y="6572250"/>
            <a:ext cx="845820" cy="285750"/>
          </a:xfrm>
          <a:prstGeom prst="roundRect">
            <a:avLst/>
          </a:prstGeom>
          <a:solidFill>
            <a:srgbClr val="C00000">
              <a:alpha val="2203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FFAD9D-30ED-9342-6D51-CB94916B8B34}"/>
              </a:ext>
            </a:extLst>
          </p:cNvPr>
          <p:cNvSpPr/>
          <p:nvPr/>
        </p:nvSpPr>
        <p:spPr>
          <a:xfrm rot="5400000">
            <a:off x="3533731" y="1992630"/>
            <a:ext cx="845820" cy="285750"/>
          </a:xfrm>
          <a:prstGeom prst="roundRect">
            <a:avLst/>
          </a:prstGeom>
          <a:solidFill>
            <a:srgbClr val="C00000">
              <a:alpha val="2203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685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FBDC-A91A-4EA9-7CC5-488BE485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8668"/>
            <a:ext cx="3510871" cy="1325563"/>
          </a:xfrm>
        </p:spPr>
        <p:txBody>
          <a:bodyPr>
            <a:normAutofit fontScale="90000"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en-US" dirty="0"/>
              <a:t>Explore and visualize the data</a:t>
            </a:r>
            <a:endParaRPr lang="en-D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C30947A-FDCB-CCA9-87A1-CDF6A03D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02" y="1048656"/>
            <a:ext cx="7829805" cy="512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34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at on the water&#10;&#10;Description automatically generated with low confidence">
            <a:extLst>
              <a:ext uri="{FF2B5EF4-FFF2-40B4-BE49-F238E27FC236}">
                <a16:creationId xmlns:a16="http://schemas.microsoft.com/office/drawing/2014/main" id="{CACF4631-9BB1-1A7E-37DB-CF81C6A46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7" r="29027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E8D3-6A87-DD1E-342A-062C7397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1000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4000" dirty="0"/>
              <a:t>Clean the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EB9B6-DDE8-9B74-BA01-5128C7F85F7A}"/>
              </a:ext>
            </a:extLst>
          </p:cNvPr>
          <p:cNvSpPr txBox="1"/>
          <p:nvPr/>
        </p:nvSpPr>
        <p:spPr>
          <a:xfrm>
            <a:off x="584201" y="2002401"/>
            <a:ext cx="3365500" cy="3804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Change </a:t>
            </a:r>
            <a:r>
              <a:rPr lang="en-US" sz="2000" dirty="0" err="1"/>
              <a:t>dtype</a:t>
            </a:r>
            <a:r>
              <a:rPr lang="en-US" sz="2000" dirty="0"/>
              <a:t> in numerical or datetime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Drop </a:t>
            </a:r>
            <a:r>
              <a:rPr lang="en-US" sz="2000" dirty="0" err="1"/>
              <a:t>NaN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Dropped some useless columns (’id’)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 were quite clean…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698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94B2-C1F4-7C74-8EC1-9F755EF1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buFont typeface="+mj-lt"/>
              <a:buAutoNum type="arabicPeriod" startAt="3"/>
            </a:pPr>
            <a:r>
              <a:rPr lang="en-US" dirty="0"/>
              <a:t>Select the data for analysis #1</a:t>
            </a:r>
            <a:endParaRPr lang="en-DE" dirty="0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C73010E3-15A3-F1A5-A661-866F925D2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3" t="50000" r="11389" b="27000"/>
          <a:stretch/>
        </p:blipFill>
        <p:spPr>
          <a:xfrm>
            <a:off x="225781" y="1690688"/>
            <a:ext cx="11813463" cy="24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9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592</Words>
  <Application>Microsoft Macintosh PowerPoint</Application>
  <PresentationFormat>Widescreen</PresentationFormat>
  <Paragraphs>74</Paragraphs>
  <Slides>17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Inter</vt:lpstr>
      <vt:lpstr>Office Theme</vt:lpstr>
      <vt:lpstr>PowerPoint Presentation</vt:lpstr>
      <vt:lpstr>Underwater Surface Temperature Dataset</vt:lpstr>
      <vt:lpstr>PowerPoint Presentation</vt:lpstr>
      <vt:lpstr>PowerPoint Presentation</vt:lpstr>
      <vt:lpstr>Explore and visualize the data</vt:lpstr>
      <vt:lpstr>Explore and visualize the data</vt:lpstr>
      <vt:lpstr>Explore and visualize the data</vt:lpstr>
      <vt:lpstr>Clean the data </vt:lpstr>
      <vt:lpstr>Select the data for analysis #1</vt:lpstr>
      <vt:lpstr>Analisis#1 </vt:lpstr>
      <vt:lpstr>PowerPoint Presentation</vt:lpstr>
      <vt:lpstr>Select the data for analysis #2 Time Series</vt:lpstr>
      <vt:lpstr>PowerPoint Presentation</vt:lpstr>
      <vt:lpstr>PowerPoint Presentation</vt:lpstr>
      <vt:lpstr>PowerPoint Presentation</vt:lpstr>
      <vt:lpstr>Conclusions</vt:lpstr>
      <vt:lpstr>Thank you!  Questions?!?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Silvia Di Francescantonio</dc:creator>
  <cp:lastModifiedBy>Silvia Di Francescantonio</cp:lastModifiedBy>
  <cp:revision>4</cp:revision>
  <dcterms:created xsi:type="dcterms:W3CDTF">2022-06-29T12:46:41Z</dcterms:created>
  <dcterms:modified xsi:type="dcterms:W3CDTF">2022-07-01T08:50:10Z</dcterms:modified>
</cp:coreProperties>
</file>